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9144000" cy="6858000"/>
  <p:embeddedFontLst>
    <p:embeddedFont>
      <p:font typeface="Roboto Mono"/>
      <p:regular r:id="rId41"/>
      <p:bold r:id="rId42"/>
      <p:italic r:id="rId43"/>
      <p:boldItalic r:id="rId44"/>
    </p:embeddedFont>
    <p:embeddedFont>
      <p:font typeface="Century Gothic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905287-DAEC-40F2-8489-886E0C9C6DF7}">
  <a:tblStyle styleId="{49905287-DAEC-40F2-8489-886E0C9C6D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Mon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italic.fntdata"/><Relationship Id="rId24" Type="http://schemas.openxmlformats.org/officeDocument/2006/relationships/slide" Target="slides/slide19.xml"/><Relationship Id="rId46" Type="http://schemas.openxmlformats.org/officeDocument/2006/relationships/font" Target="fonts/CenturyGothic-bold.fntdata"/><Relationship Id="rId23" Type="http://schemas.openxmlformats.org/officeDocument/2006/relationships/slide" Target="slides/slide18.xml"/><Relationship Id="rId45" Type="http://schemas.openxmlformats.org/officeDocument/2006/relationships/font" Target="fonts/CenturyGothic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CenturyGothic-boldItalic.fntdata"/><Relationship Id="rId25" Type="http://schemas.openxmlformats.org/officeDocument/2006/relationships/slide" Target="slides/slide20.xml"/><Relationship Id="rId47" Type="http://schemas.openxmlformats.org/officeDocument/2006/relationships/font" Target="fonts/CenturyGothic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514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/>
          <p:nvPr>
            <p:ph idx="1" type="body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:notes"/>
          <p:cNvSpPr/>
          <p:nvPr>
            <p:ph idx="2" type="sldImg"/>
          </p:nvPr>
        </p:nvSpPr>
        <p:spPr>
          <a:xfrm>
            <a:off x="2514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2259b39e9_0_136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a2259b39e9_0_136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c7ab85b6d_0_4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ac7ab85b6d_0_4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2259b39e9_0_157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a2259b39e9_0_157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2259b39e9_0_164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a2259b39e9_0_164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2259b39e9_0_175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a2259b39e9_0_175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2259b39e9_0_187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a2259b39e9_0_187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2259b39e9_0_196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a2259b39e9_0_196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2517c9104_0_53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a2517c9104_0_53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2259b39e9_0_207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a2259b39e9_0_207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2517c9104_0_9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a2517c9104_0_9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:notes"/>
          <p:cNvSpPr txBox="1"/>
          <p:nvPr>
            <p:ph idx="1" type="body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7:notes"/>
          <p:cNvSpPr/>
          <p:nvPr>
            <p:ph idx="2" type="sldImg"/>
          </p:nvPr>
        </p:nvSpPr>
        <p:spPr>
          <a:xfrm>
            <a:off x="2514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2517c9104_0_0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a2517c9104_0_0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a2517c9104_0_20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a2517c9104_0_20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2517c9104_0_39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a2517c9104_0_39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2259b39e9_0_214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a2259b39e9_0_214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2259b39e9_0_228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a2259b39e9_0_228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a2259b39e9_0_242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a2259b39e9_0_242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2259b39e9_0_259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a2259b39e9_0_259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2259b39e9_0_268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a2259b39e9_0_268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2517c9104_0_64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a2517c9104_0_64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c7ab85b6d_0_19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ac7ab85b6d_0_19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2259b39e9_0_13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a2259b39e9_0_13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2517c9104_0_75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a2517c9104_0_75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a2259b39e9_0_278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a2259b39e9_0_278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2517c9104_0_98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a2517c9104_0_98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a2517c9104_0_107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a2517c9104_0_107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2517c9104_0_117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a2517c9104_0_117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a2517c9104_0_126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a2517c9104_0_126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2259b39e9_0_38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a2259b39e9_0_38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2259b39e9_0_53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a2259b39e9_0_53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2259b39e9_0_88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a2259b39e9_0_88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2259b39e9_0_101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a2259b39e9_0_101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2259b39e9_0_123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a2259b39e9_0_123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2259b39e9_0_112:notes"/>
          <p:cNvSpPr txBox="1"/>
          <p:nvPr>
            <p:ph idx="1" type="body"/>
          </p:nvPr>
        </p:nvSpPr>
        <p:spPr>
          <a:xfrm>
            <a:off x="914400" y="3300412"/>
            <a:ext cx="7315200" cy="27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a2259b39e9_0_112:notes"/>
          <p:cNvSpPr/>
          <p:nvPr>
            <p:ph idx="2" type="sldImg"/>
          </p:nvPr>
        </p:nvSpPr>
        <p:spPr>
          <a:xfrm>
            <a:off x="2514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A" showMasterSp="0">
  <p:cSld name="Cover A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4049611" y="4673600"/>
            <a:ext cx="8155089" cy="21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4050393" y="0"/>
            <a:ext cx="8154307" cy="471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4500057" y="2157250"/>
            <a:ext cx="7126013" cy="2143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b="1" i="0" sz="6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2"/>
          <p:cNvSpPr/>
          <p:nvPr>
            <p:ph idx="2" type="pic"/>
          </p:nvPr>
        </p:nvSpPr>
        <p:spPr>
          <a:xfrm>
            <a:off x="0" y="0"/>
            <a:ext cx="4059936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00058" y="5136641"/>
            <a:ext cx="7126012" cy="11498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0057" y="372102"/>
            <a:ext cx="2059095" cy="87401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3" type="body"/>
          </p:nvPr>
        </p:nvSpPr>
        <p:spPr>
          <a:xfrm>
            <a:off x="8534400" y="764868"/>
            <a:ext cx="3098800" cy="430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2" name="Google Shape;22;p2"/>
          <p:cNvCxnSpPr/>
          <p:nvPr/>
        </p:nvCxnSpPr>
        <p:spPr>
          <a:xfrm>
            <a:off x="4054348" y="4711700"/>
            <a:ext cx="8132064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ontent - Light Blue">
  <p:cSld name="Picture with Content - Light Blu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1"/>
          <p:cNvSpPr/>
          <p:nvPr>
            <p:ph idx="2" type="pic"/>
          </p:nvPr>
        </p:nvSpPr>
        <p:spPr>
          <a:xfrm>
            <a:off x="4246684" y="903890"/>
            <a:ext cx="7502770" cy="5332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469900" y="2722178"/>
            <a:ext cx="3479891" cy="3513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1"/>
          <p:cNvSpPr txBox="1"/>
          <p:nvPr>
            <p:ph type="title"/>
          </p:nvPr>
        </p:nvSpPr>
        <p:spPr>
          <a:xfrm>
            <a:off x="439615" y="365126"/>
            <a:ext cx="3510085" cy="2022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CrownWhite.png" id="98" name="Google Shape;9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ection - Content and Picture A">
  <p:cSld name="3 Section - Content and Picture A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-8789" y="0"/>
            <a:ext cx="4025356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12"/>
          <p:cNvSpPr txBox="1"/>
          <p:nvPr>
            <p:ph type="title"/>
          </p:nvPr>
        </p:nvSpPr>
        <p:spPr>
          <a:xfrm>
            <a:off x="439616" y="365126"/>
            <a:ext cx="3314700" cy="18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2"/>
          <p:cNvSpPr/>
          <p:nvPr>
            <p:ph idx="2" type="pic"/>
          </p:nvPr>
        </p:nvSpPr>
        <p:spPr>
          <a:xfrm>
            <a:off x="4016567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4" name="Google Shape;104;p12"/>
          <p:cNvSpPr txBox="1"/>
          <p:nvPr>
            <p:ph idx="1" type="body"/>
          </p:nvPr>
        </p:nvSpPr>
        <p:spPr>
          <a:xfrm>
            <a:off x="439739" y="2453054"/>
            <a:ext cx="3314578" cy="375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Google Shape;105;p12"/>
          <p:cNvSpPr txBox="1"/>
          <p:nvPr>
            <p:ph idx="3" type="body"/>
          </p:nvPr>
        </p:nvSpPr>
        <p:spPr>
          <a:xfrm>
            <a:off x="8450317" y="2764221"/>
            <a:ext cx="3298771" cy="3469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4" type="body"/>
          </p:nvPr>
        </p:nvSpPr>
        <p:spPr>
          <a:xfrm>
            <a:off x="8450317" y="861646"/>
            <a:ext cx="3298771" cy="178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ection - Content and Picture B" showMasterSp="0">
  <p:cSld name="3 Section - Content and Picture B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/>
          <p:nvPr/>
        </p:nvSpPr>
        <p:spPr>
          <a:xfrm>
            <a:off x="8081018" y="0"/>
            <a:ext cx="411549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13"/>
          <p:cNvSpPr txBox="1"/>
          <p:nvPr>
            <p:ph type="title"/>
          </p:nvPr>
        </p:nvSpPr>
        <p:spPr>
          <a:xfrm>
            <a:off x="8524907" y="365126"/>
            <a:ext cx="3314700" cy="1824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3"/>
          <p:cNvSpPr/>
          <p:nvPr>
            <p:ph idx="2" type="pic"/>
          </p:nvPr>
        </p:nvSpPr>
        <p:spPr>
          <a:xfrm>
            <a:off x="4023181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1" type="body"/>
          </p:nvPr>
        </p:nvSpPr>
        <p:spPr>
          <a:xfrm>
            <a:off x="8525030" y="2453054"/>
            <a:ext cx="3314578" cy="3754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3" type="body"/>
          </p:nvPr>
        </p:nvSpPr>
        <p:spPr>
          <a:xfrm>
            <a:off x="439616" y="2764221"/>
            <a:ext cx="3298771" cy="34698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4" type="body"/>
          </p:nvPr>
        </p:nvSpPr>
        <p:spPr>
          <a:xfrm>
            <a:off x="439616" y="861646"/>
            <a:ext cx="3298771" cy="178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15" name="Google Shape;1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screen Photo and Content - Blue" showMasterSp="0">
  <p:cSld name="Widescreen Photo and Content - Blu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>
            <p:ph idx="2" type="pic"/>
          </p:nvPr>
        </p:nvSpPr>
        <p:spPr>
          <a:xfrm>
            <a:off x="0" y="0"/>
            <a:ext cx="12201144" cy="39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Google Shape;118;p14"/>
          <p:cNvSpPr/>
          <p:nvPr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8327571" y="3996332"/>
            <a:ext cx="396902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4"/>
          <p:cNvSpPr txBox="1"/>
          <p:nvPr>
            <p:ph idx="1" type="body"/>
          </p:nvPr>
        </p:nvSpPr>
        <p:spPr>
          <a:xfrm>
            <a:off x="441325" y="5020235"/>
            <a:ext cx="7484969" cy="1277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14"/>
          <p:cNvSpPr txBox="1"/>
          <p:nvPr>
            <p:ph idx="3" type="body"/>
          </p:nvPr>
        </p:nvSpPr>
        <p:spPr>
          <a:xfrm>
            <a:off x="8725647" y="4283175"/>
            <a:ext cx="3021210" cy="178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14"/>
          <p:cNvSpPr txBox="1"/>
          <p:nvPr>
            <p:ph type="title"/>
          </p:nvPr>
        </p:nvSpPr>
        <p:spPr>
          <a:xfrm>
            <a:off x="439616" y="4257302"/>
            <a:ext cx="7460160" cy="620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/>
          <p:nvPr/>
        </p:nvSpPr>
        <p:spPr>
          <a:xfrm>
            <a:off x="0" y="0"/>
            <a:ext cx="12196517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31" name="Google Shape;1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Sidebar Light Blue" showMasterSp="0">
  <p:cSld name="Title and Content with Sidebar Light Blue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5" name="Google Shape;135;p17"/>
          <p:cNvSpPr/>
          <p:nvPr>
            <p:ph idx="2" type="pic"/>
          </p:nvPr>
        </p:nvSpPr>
        <p:spPr>
          <a:xfrm>
            <a:off x="8139004" y="3478265"/>
            <a:ext cx="4059936" cy="3379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439615" y="365126"/>
            <a:ext cx="7373425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439615" y="1468315"/>
            <a:ext cx="7373425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8" name="Google Shape;138;p17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17"/>
          <p:cNvSpPr txBox="1"/>
          <p:nvPr>
            <p:ph idx="3" type="body"/>
          </p:nvPr>
        </p:nvSpPr>
        <p:spPr>
          <a:xfrm>
            <a:off x="8474075" y="735691"/>
            <a:ext cx="32750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40" name="Google Shape;140;p17"/>
          <p:cNvCxnSpPr/>
          <p:nvPr/>
        </p:nvCxnSpPr>
        <p:spPr>
          <a:xfrm>
            <a:off x="8132064" y="3462684"/>
            <a:ext cx="405847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141" name="Google Shape;14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Sidebar Green" showMasterSp="0">
  <p:cSld name="Title and Content with Sidebar Gree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18"/>
          <p:cNvSpPr/>
          <p:nvPr>
            <p:ph idx="2" type="pic"/>
          </p:nvPr>
        </p:nvSpPr>
        <p:spPr>
          <a:xfrm>
            <a:off x="8139004" y="3478265"/>
            <a:ext cx="4059936" cy="3379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6" name="Google Shape;146;p18"/>
          <p:cNvSpPr txBox="1"/>
          <p:nvPr>
            <p:ph type="title"/>
          </p:nvPr>
        </p:nvSpPr>
        <p:spPr>
          <a:xfrm>
            <a:off x="439615" y="365126"/>
            <a:ext cx="7373425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7" name="Google Shape;147;p18"/>
          <p:cNvSpPr txBox="1"/>
          <p:nvPr>
            <p:ph idx="1" type="body"/>
          </p:nvPr>
        </p:nvSpPr>
        <p:spPr>
          <a:xfrm>
            <a:off x="439615" y="1468315"/>
            <a:ext cx="7373425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18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18"/>
          <p:cNvSpPr txBox="1"/>
          <p:nvPr>
            <p:ph idx="3" type="body"/>
          </p:nvPr>
        </p:nvSpPr>
        <p:spPr>
          <a:xfrm>
            <a:off x="8474075" y="735691"/>
            <a:ext cx="32750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50" name="Google Shape;150;p18"/>
          <p:cNvCxnSpPr/>
          <p:nvPr/>
        </p:nvCxnSpPr>
        <p:spPr>
          <a:xfrm>
            <a:off x="8132064" y="3462684"/>
            <a:ext cx="405847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151" name="Google Shape;15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Sidebar Light Green" showMasterSp="0">
  <p:cSld name="Title and Content with Sidebar Light Green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8132064" y="0"/>
            <a:ext cx="4059936" cy="348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19"/>
          <p:cNvSpPr/>
          <p:nvPr>
            <p:ph idx="2" type="pic"/>
          </p:nvPr>
        </p:nvSpPr>
        <p:spPr>
          <a:xfrm>
            <a:off x="8139004" y="3478265"/>
            <a:ext cx="4059936" cy="3379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439615" y="365126"/>
            <a:ext cx="7373425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439615" y="1468315"/>
            <a:ext cx="7373425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8" name="Google Shape;158;p19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19"/>
          <p:cNvSpPr txBox="1"/>
          <p:nvPr>
            <p:ph idx="3" type="body"/>
          </p:nvPr>
        </p:nvSpPr>
        <p:spPr>
          <a:xfrm>
            <a:off x="8474075" y="735691"/>
            <a:ext cx="32750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60" name="Google Shape;160;p19"/>
          <p:cNvCxnSpPr/>
          <p:nvPr/>
        </p:nvCxnSpPr>
        <p:spPr>
          <a:xfrm>
            <a:off x="8132064" y="3462684"/>
            <a:ext cx="405847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161" name="Google Shape;16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Sidebar Orange" showMasterSp="0">
  <p:cSld name="Title and Content with Sidebar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20"/>
          <p:cNvSpPr/>
          <p:nvPr>
            <p:ph idx="2" type="pic"/>
          </p:nvPr>
        </p:nvSpPr>
        <p:spPr>
          <a:xfrm>
            <a:off x="8139004" y="3478265"/>
            <a:ext cx="4059936" cy="3379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type="title"/>
          </p:nvPr>
        </p:nvSpPr>
        <p:spPr>
          <a:xfrm>
            <a:off x="439615" y="365126"/>
            <a:ext cx="7373425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439615" y="1468315"/>
            <a:ext cx="7373425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8" name="Google Shape;168;p20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20"/>
          <p:cNvSpPr txBox="1"/>
          <p:nvPr>
            <p:ph idx="3" type="body"/>
          </p:nvPr>
        </p:nvSpPr>
        <p:spPr>
          <a:xfrm>
            <a:off x="8474075" y="735691"/>
            <a:ext cx="32750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70" name="Google Shape;170;p20"/>
          <p:cNvCxnSpPr/>
          <p:nvPr/>
        </p:nvCxnSpPr>
        <p:spPr>
          <a:xfrm>
            <a:off x="8132064" y="3462684"/>
            <a:ext cx="405847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171" name="Google Shape;17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630621" y="2409059"/>
            <a:ext cx="6862380" cy="2301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b="1" i="0" sz="6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3"/>
          <p:cNvSpPr/>
          <p:nvPr>
            <p:ph idx="2" type="pic"/>
          </p:nvPr>
        </p:nvSpPr>
        <p:spPr>
          <a:xfrm>
            <a:off x="8132064" y="0"/>
            <a:ext cx="4059936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30620" y="5016500"/>
            <a:ext cx="687508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3" type="body"/>
          </p:nvPr>
        </p:nvSpPr>
        <p:spPr>
          <a:xfrm>
            <a:off x="4046921" y="777568"/>
            <a:ext cx="3458779" cy="340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0620" y="363089"/>
            <a:ext cx="2061764" cy="86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Sidebar Purple" showMasterSp="0">
  <p:cSld name="Title and Content with Sidebar Purpl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21"/>
          <p:cNvSpPr/>
          <p:nvPr>
            <p:ph idx="2" type="pic"/>
          </p:nvPr>
        </p:nvSpPr>
        <p:spPr>
          <a:xfrm>
            <a:off x="8139004" y="3478265"/>
            <a:ext cx="4059936" cy="3379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439615" y="365126"/>
            <a:ext cx="7373425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439615" y="1468315"/>
            <a:ext cx="7373425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8" name="Google Shape;178;p21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Google Shape;179;p21"/>
          <p:cNvSpPr txBox="1"/>
          <p:nvPr>
            <p:ph idx="3" type="body"/>
          </p:nvPr>
        </p:nvSpPr>
        <p:spPr>
          <a:xfrm>
            <a:off x="8474075" y="735691"/>
            <a:ext cx="32750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80" name="Google Shape;180;p21"/>
          <p:cNvCxnSpPr/>
          <p:nvPr/>
        </p:nvCxnSpPr>
        <p:spPr>
          <a:xfrm>
            <a:off x="8132064" y="3462684"/>
            <a:ext cx="405847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181" name="Google Shape;18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with Title and Content B">
  <p:cSld name="Grid with Title and Content B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2"/>
          <p:cNvSpPr txBox="1"/>
          <p:nvPr>
            <p:ph type="title"/>
          </p:nvPr>
        </p:nvSpPr>
        <p:spPr>
          <a:xfrm>
            <a:off x="6389225" y="941061"/>
            <a:ext cx="5360229" cy="1586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137885" y="2437744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7" name="Google Shape;187;p22"/>
          <p:cNvSpPr/>
          <p:nvPr>
            <p:ph idx="2" type="pic"/>
          </p:nvPr>
        </p:nvSpPr>
        <p:spPr>
          <a:xfrm>
            <a:off x="725" y="-87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8" name="Google Shape;188;p22"/>
          <p:cNvSpPr/>
          <p:nvPr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2"/>
          <p:cNvSpPr txBox="1"/>
          <p:nvPr>
            <p:ph idx="3" type="body"/>
          </p:nvPr>
        </p:nvSpPr>
        <p:spPr>
          <a:xfrm>
            <a:off x="3155405" y="148258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0" name="Google Shape;190;p22"/>
          <p:cNvSpPr/>
          <p:nvPr>
            <p:ph idx="4" type="pic"/>
          </p:nvPr>
        </p:nvSpPr>
        <p:spPr>
          <a:xfrm>
            <a:off x="3017409" y="228525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1" name="Google Shape;191;p22"/>
          <p:cNvSpPr/>
          <p:nvPr>
            <p:ph idx="5" type="pic"/>
          </p:nvPr>
        </p:nvSpPr>
        <p:spPr>
          <a:xfrm>
            <a:off x="-111" y="4574940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2" name="Google Shape;192;p22"/>
          <p:cNvSpPr/>
          <p:nvPr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22"/>
          <p:cNvSpPr txBox="1"/>
          <p:nvPr>
            <p:ph idx="6" type="body"/>
          </p:nvPr>
        </p:nvSpPr>
        <p:spPr>
          <a:xfrm>
            <a:off x="3154569" y="4720102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idx="7" type="body"/>
          </p:nvPr>
        </p:nvSpPr>
        <p:spPr>
          <a:xfrm>
            <a:off x="6389225" y="2706995"/>
            <a:ext cx="5359863" cy="34967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with Title and Content D">
  <p:cSld name="Grid with Title and Content D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23"/>
          <p:cNvSpPr txBox="1"/>
          <p:nvPr>
            <p:ph type="title"/>
          </p:nvPr>
        </p:nvSpPr>
        <p:spPr>
          <a:xfrm>
            <a:off x="6389225" y="941061"/>
            <a:ext cx="5360229" cy="1586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3"/>
          <p:cNvSpPr txBox="1"/>
          <p:nvPr>
            <p:ph idx="1" type="body"/>
          </p:nvPr>
        </p:nvSpPr>
        <p:spPr>
          <a:xfrm>
            <a:off x="137885" y="2437744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0" name="Google Shape;200;p23"/>
          <p:cNvSpPr/>
          <p:nvPr>
            <p:ph idx="2" type="pic"/>
          </p:nvPr>
        </p:nvSpPr>
        <p:spPr>
          <a:xfrm>
            <a:off x="725" y="-87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1" name="Google Shape;201;p23"/>
          <p:cNvSpPr/>
          <p:nvPr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" name="Google Shape;202;p23"/>
          <p:cNvSpPr txBox="1"/>
          <p:nvPr>
            <p:ph idx="3" type="body"/>
          </p:nvPr>
        </p:nvSpPr>
        <p:spPr>
          <a:xfrm>
            <a:off x="3155405" y="148258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23"/>
          <p:cNvSpPr/>
          <p:nvPr>
            <p:ph idx="4" type="pic"/>
          </p:nvPr>
        </p:nvSpPr>
        <p:spPr>
          <a:xfrm>
            <a:off x="3017409" y="228525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4" name="Google Shape;204;p23"/>
          <p:cNvSpPr/>
          <p:nvPr>
            <p:ph idx="5" type="pic"/>
          </p:nvPr>
        </p:nvSpPr>
        <p:spPr>
          <a:xfrm>
            <a:off x="-111" y="4574940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5" name="Google Shape;205;p23"/>
          <p:cNvSpPr/>
          <p:nvPr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6" name="Google Shape;206;p23"/>
          <p:cNvSpPr txBox="1"/>
          <p:nvPr>
            <p:ph idx="6" type="body"/>
          </p:nvPr>
        </p:nvSpPr>
        <p:spPr>
          <a:xfrm>
            <a:off x="3154569" y="4720102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7" name="Google Shape;207;p23"/>
          <p:cNvSpPr txBox="1"/>
          <p:nvPr>
            <p:ph idx="7" type="body"/>
          </p:nvPr>
        </p:nvSpPr>
        <p:spPr>
          <a:xfrm>
            <a:off x="6389225" y="2706995"/>
            <a:ext cx="5359863" cy="34967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with Title and Content E">
  <p:cSld name="Grid with Title and Content 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/>
          <p:nvPr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6389225" y="941061"/>
            <a:ext cx="5360229" cy="1586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1" name="Google Shape;211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4"/>
          <p:cNvSpPr txBox="1"/>
          <p:nvPr>
            <p:ph idx="1" type="body"/>
          </p:nvPr>
        </p:nvSpPr>
        <p:spPr>
          <a:xfrm>
            <a:off x="137885" y="2437744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3" name="Google Shape;213;p24"/>
          <p:cNvSpPr/>
          <p:nvPr>
            <p:ph idx="2" type="pic"/>
          </p:nvPr>
        </p:nvSpPr>
        <p:spPr>
          <a:xfrm>
            <a:off x="725" y="-87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4" name="Google Shape;214;p24"/>
          <p:cNvSpPr/>
          <p:nvPr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24"/>
          <p:cNvSpPr txBox="1"/>
          <p:nvPr>
            <p:ph idx="3" type="body"/>
          </p:nvPr>
        </p:nvSpPr>
        <p:spPr>
          <a:xfrm>
            <a:off x="3155405" y="148258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6" name="Google Shape;216;p24"/>
          <p:cNvSpPr/>
          <p:nvPr>
            <p:ph idx="4" type="pic"/>
          </p:nvPr>
        </p:nvSpPr>
        <p:spPr>
          <a:xfrm>
            <a:off x="3017409" y="228525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24"/>
          <p:cNvSpPr/>
          <p:nvPr>
            <p:ph idx="5" type="pic"/>
          </p:nvPr>
        </p:nvSpPr>
        <p:spPr>
          <a:xfrm>
            <a:off x="-111" y="4574940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8" name="Google Shape;218;p24"/>
          <p:cNvSpPr/>
          <p:nvPr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24"/>
          <p:cNvSpPr txBox="1"/>
          <p:nvPr>
            <p:ph idx="6" type="body"/>
          </p:nvPr>
        </p:nvSpPr>
        <p:spPr>
          <a:xfrm>
            <a:off x="3154569" y="4720102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0" name="Google Shape;220;p24"/>
          <p:cNvSpPr txBox="1"/>
          <p:nvPr>
            <p:ph idx="7" type="body"/>
          </p:nvPr>
        </p:nvSpPr>
        <p:spPr>
          <a:xfrm>
            <a:off x="6389225" y="2706995"/>
            <a:ext cx="5359863" cy="34967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Aqua" showMasterSp="0">
  <p:cSld name="Section Divider - Aqua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/>
          <p:nvPr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p25"/>
          <p:cNvSpPr/>
          <p:nvPr>
            <p:ph idx="2" type="pic"/>
          </p:nvPr>
        </p:nvSpPr>
        <p:spPr>
          <a:xfrm>
            <a:off x="7447280" y="3982720"/>
            <a:ext cx="4743253" cy="28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5" name="Google Shape;225;p25"/>
          <p:cNvSpPr txBox="1"/>
          <p:nvPr>
            <p:ph type="title"/>
          </p:nvPr>
        </p:nvSpPr>
        <p:spPr>
          <a:xfrm>
            <a:off x="557561" y="1573619"/>
            <a:ext cx="10319546" cy="2073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b="1" i="0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6" name="Google Shape;226;p25"/>
          <p:cNvSpPr txBox="1"/>
          <p:nvPr>
            <p:ph idx="1" type="body"/>
          </p:nvPr>
        </p:nvSpPr>
        <p:spPr>
          <a:xfrm>
            <a:off x="557560" y="4426943"/>
            <a:ext cx="6332337" cy="1952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27" name="Google Shape;227;p25"/>
          <p:cNvCxnSpPr/>
          <p:nvPr/>
        </p:nvCxnSpPr>
        <p:spPr>
          <a:xfrm>
            <a:off x="-23025" y="3971701"/>
            <a:ext cx="12192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228" name="Google Shape;22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Green" showMasterSp="0">
  <p:cSld name="Section Divider - Green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2" name="Google Shape;232;p26"/>
          <p:cNvSpPr/>
          <p:nvPr>
            <p:ph idx="2" type="pic"/>
          </p:nvPr>
        </p:nvSpPr>
        <p:spPr>
          <a:xfrm>
            <a:off x="7447280" y="3982720"/>
            <a:ext cx="4743253" cy="28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type="title"/>
          </p:nvPr>
        </p:nvSpPr>
        <p:spPr>
          <a:xfrm>
            <a:off x="557561" y="1573619"/>
            <a:ext cx="10319546" cy="2073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b="1" i="0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557560" y="4426943"/>
            <a:ext cx="6332337" cy="1952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35" name="Google Shape;235;p26"/>
          <p:cNvCxnSpPr/>
          <p:nvPr/>
        </p:nvCxnSpPr>
        <p:spPr>
          <a:xfrm>
            <a:off x="-23025" y="3971701"/>
            <a:ext cx="12192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236" name="Google Shape;2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Orange" showMasterSp="0">
  <p:cSld name="Section Divider - Orange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/>
          <p:nvPr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27"/>
          <p:cNvSpPr/>
          <p:nvPr>
            <p:ph idx="2" type="pic"/>
          </p:nvPr>
        </p:nvSpPr>
        <p:spPr>
          <a:xfrm>
            <a:off x="7447280" y="3982720"/>
            <a:ext cx="4743253" cy="28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557561" y="1573619"/>
            <a:ext cx="10319546" cy="2073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b="1" i="0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557560" y="4426943"/>
            <a:ext cx="6332337" cy="1952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43" name="Google Shape;243;p27"/>
          <p:cNvCxnSpPr/>
          <p:nvPr/>
        </p:nvCxnSpPr>
        <p:spPr>
          <a:xfrm>
            <a:off x="-23025" y="3971701"/>
            <a:ext cx="12192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244" name="Google Shape;24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Divider - Purple" showMasterSp="0">
  <p:cSld name="5_Section Divider - Purple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28"/>
          <p:cNvSpPr/>
          <p:nvPr>
            <p:ph idx="2" type="pic"/>
          </p:nvPr>
        </p:nvSpPr>
        <p:spPr>
          <a:xfrm>
            <a:off x="7447280" y="3982720"/>
            <a:ext cx="4743253" cy="28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type="title"/>
          </p:nvPr>
        </p:nvSpPr>
        <p:spPr>
          <a:xfrm>
            <a:off x="557561" y="1573619"/>
            <a:ext cx="10319546" cy="2073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b="1" i="0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557560" y="4426943"/>
            <a:ext cx="6332337" cy="1952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251" name="Google Shape;251;p28"/>
          <p:cNvCxnSpPr/>
          <p:nvPr/>
        </p:nvCxnSpPr>
        <p:spPr>
          <a:xfrm>
            <a:off x="-23025" y="3971701"/>
            <a:ext cx="12192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252" name="Google Shape;25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ontent - Blue">
  <p:cSld name="Picture with Content - Blue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/>
          <p:nvPr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29"/>
          <p:cNvSpPr/>
          <p:nvPr>
            <p:ph idx="2" type="pic"/>
          </p:nvPr>
        </p:nvSpPr>
        <p:spPr>
          <a:xfrm>
            <a:off x="4246684" y="903890"/>
            <a:ext cx="7502770" cy="5332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6" name="Google Shape;256;p2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29"/>
          <p:cNvSpPr txBox="1"/>
          <p:nvPr>
            <p:ph idx="1" type="body"/>
          </p:nvPr>
        </p:nvSpPr>
        <p:spPr>
          <a:xfrm>
            <a:off x="469900" y="2722178"/>
            <a:ext cx="3479891" cy="3513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29"/>
          <p:cNvSpPr txBox="1"/>
          <p:nvPr>
            <p:ph type="title"/>
          </p:nvPr>
        </p:nvSpPr>
        <p:spPr>
          <a:xfrm>
            <a:off x="439615" y="365126"/>
            <a:ext cx="3510085" cy="2022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CrownWhite.png" id="259" name="Google Shape;25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ontent - Aqua">
  <p:cSld name="Picture with Content - Aqua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/>
          <p:nvPr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30"/>
          <p:cNvSpPr/>
          <p:nvPr>
            <p:ph idx="2" type="pic"/>
          </p:nvPr>
        </p:nvSpPr>
        <p:spPr>
          <a:xfrm>
            <a:off x="4246684" y="903890"/>
            <a:ext cx="7502770" cy="5332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469900" y="2722178"/>
            <a:ext cx="3479891" cy="3513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5" name="Google Shape;265;p30"/>
          <p:cNvSpPr txBox="1"/>
          <p:nvPr>
            <p:ph type="title"/>
          </p:nvPr>
        </p:nvSpPr>
        <p:spPr>
          <a:xfrm>
            <a:off x="439615" y="365126"/>
            <a:ext cx="3510085" cy="2022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CrownWhite.png" id="266" name="Google Shape;26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0"/>
            <a:ext cx="1219894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34" name="Google Shape;3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ontent - Green">
  <p:cSld name="Picture with Content - Green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/>
          <p:nvPr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p31"/>
          <p:cNvSpPr/>
          <p:nvPr>
            <p:ph idx="2" type="pic"/>
          </p:nvPr>
        </p:nvSpPr>
        <p:spPr>
          <a:xfrm>
            <a:off x="4246684" y="903890"/>
            <a:ext cx="7502770" cy="5332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>
            <a:off x="469900" y="2722178"/>
            <a:ext cx="3479891" cy="3513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type="title"/>
          </p:nvPr>
        </p:nvSpPr>
        <p:spPr>
          <a:xfrm>
            <a:off x="439615" y="365126"/>
            <a:ext cx="3510085" cy="2022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CrownWhite.png" id="273" name="Google Shape;27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ontent - Orange">
  <p:cSld name="Picture with Content - Orange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/>
          <p:nvPr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p32"/>
          <p:cNvSpPr/>
          <p:nvPr>
            <p:ph idx="2" type="pic"/>
          </p:nvPr>
        </p:nvSpPr>
        <p:spPr>
          <a:xfrm>
            <a:off x="4246684" y="903890"/>
            <a:ext cx="7502770" cy="5332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469900" y="2722178"/>
            <a:ext cx="3479891" cy="3513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9" name="Google Shape;279;p32"/>
          <p:cNvSpPr txBox="1"/>
          <p:nvPr>
            <p:ph type="title"/>
          </p:nvPr>
        </p:nvSpPr>
        <p:spPr>
          <a:xfrm>
            <a:off x="439615" y="365126"/>
            <a:ext cx="3510085" cy="2022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CrownWhite.png" id="280" name="Google Shape;28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ontent - Purple">
  <p:cSld name="Picture with Content - Purple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/>
          <p:nvPr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3" name="Google Shape;283;p33"/>
          <p:cNvSpPr/>
          <p:nvPr>
            <p:ph idx="2" type="pic"/>
          </p:nvPr>
        </p:nvSpPr>
        <p:spPr>
          <a:xfrm>
            <a:off x="4246684" y="903890"/>
            <a:ext cx="7502770" cy="53320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3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469900" y="2722178"/>
            <a:ext cx="3479891" cy="35135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6" name="Google Shape;286;p33"/>
          <p:cNvSpPr txBox="1"/>
          <p:nvPr>
            <p:ph type="title"/>
          </p:nvPr>
        </p:nvSpPr>
        <p:spPr>
          <a:xfrm>
            <a:off x="439615" y="365126"/>
            <a:ext cx="3510085" cy="202247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CrownWhite.png" id="287" name="Google Shape;28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Widescreen Photo and Content - Light Blue" showMasterSp="0">
  <p:cSld name="Custom LayoutWidescreen Photo and Content - Light Blue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" name="Google Shape;290;p34"/>
          <p:cNvSpPr/>
          <p:nvPr>
            <p:ph idx="2" type="pic"/>
          </p:nvPr>
        </p:nvSpPr>
        <p:spPr>
          <a:xfrm>
            <a:off x="0" y="0"/>
            <a:ext cx="12201144" cy="39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34"/>
          <p:cNvSpPr/>
          <p:nvPr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2" name="Google Shape;292;p34"/>
          <p:cNvCxnSpPr/>
          <p:nvPr/>
        </p:nvCxnSpPr>
        <p:spPr>
          <a:xfrm>
            <a:off x="8327571" y="3996332"/>
            <a:ext cx="396902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34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p34"/>
          <p:cNvSpPr txBox="1"/>
          <p:nvPr>
            <p:ph idx="1" type="body"/>
          </p:nvPr>
        </p:nvSpPr>
        <p:spPr>
          <a:xfrm>
            <a:off x="441325" y="5020235"/>
            <a:ext cx="7484969" cy="1277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5" name="Google Shape;295;p34"/>
          <p:cNvSpPr txBox="1"/>
          <p:nvPr>
            <p:ph idx="3" type="body"/>
          </p:nvPr>
        </p:nvSpPr>
        <p:spPr>
          <a:xfrm>
            <a:off x="8725647" y="4283175"/>
            <a:ext cx="3021210" cy="178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6" name="Google Shape;296;p34"/>
          <p:cNvSpPr txBox="1"/>
          <p:nvPr>
            <p:ph type="title"/>
          </p:nvPr>
        </p:nvSpPr>
        <p:spPr>
          <a:xfrm>
            <a:off x="439616" y="4257302"/>
            <a:ext cx="7460160" cy="620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screen Photo and Content - Green" showMasterSp="0">
  <p:cSld name="Widescreen Photo and Content - Green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35"/>
          <p:cNvSpPr/>
          <p:nvPr>
            <p:ph idx="2" type="pic"/>
          </p:nvPr>
        </p:nvSpPr>
        <p:spPr>
          <a:xfrm>
            <a:off x="0" y="0"/>
            <a:ext cx="12201144" cy="39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35"/>
          <p:cNvSpPr/>
          <p:nvPr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1" name="Google Shape;301;p35"/>
          <p:cNvCxnSpPr/>
          <p:nvPr/>
        </p:nvCxnSpPr>
        <p:spPr>
          <a:xfrm>
            <a:off x="8327571" y="3996332"/>
            <a:ext cx="396902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35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35"/>
          <p:cNvSpPr txBox="1"/>
          <p:nvPr>
            <p:ph idx="1" type="body"/>
          </p:nvPr>
        </p:nvSpPr>
        <p:spPr>
          <a:xfrm>
            <a:off x="441325" y="5020235"/>
            <a:ext cx="7484969" cy="1277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4" name="Google Shape;304;p35"/>
          <p:cNvSpPr txBox="1"/>
          <p:nvPr>
            <p:ph idx="3" type="body"/>
          </p:nvPr>
        </p:nvSpPr>
        <p:spPr>
          <a:xfrm>
            <a:off x="8725647" y="4283175"/>
            <a:ext cx="3021210" cy="178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5" name="Google Shape;305;p35"/>
          <p:cNvSpPr txBox="1"/>
          <p:nvPr>
            <p:ph type="title"/>
          </p:nvPr>
        </p:nvSpPr>
        <p:spPr>
          <a:xfrm>
            <a:off x="439616" y="4257302"/>
            <a:ext cx="7460160" cy="620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screen Photo and Content - Light Green" showMasterSp="0">
  <p:cSld name="Widescreen Photo and Content - Light Gree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36"/>
          <p:cNvSpPr/>
          <p:nvPr>
            <p:ph idx="2" type="pic"/>
          </p:nvPr>
        </p:nvSpPr>
        <p:spPr>
          <a:xfrm>
            <a:off x="0" y="0"/>
            <a:ext cx="12201144" cy="39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9" name="Google Shape;309;p36"/>
          <p:cNvSpPr/>
          <p:nvPr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0" name="Google Shape;310;p36"/>
          <p:cNvCxnSpPr/>
          <p:nvPr/>
        </p:nvCxnSpPr>
        <p:spPr>
          <a:xfrm>
            <a:off x="8327571" y="3996332"/>
            <a:ext cx="396902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36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441325" y="5020235"/>
            <a:ext cx="7484969" cy="1277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3" name="Google Shape;313;p36"/>
          <p:cNvSpPr txBox="1"/>
          <p:nvPr>
            <p:ph idx="3" type="body"/>
          </p:nvPr>
        </p:nvSpPr>
        <p:spPr>
          <a:xfrm>
            <a:off x="8725647" y="4283175"/>
            <a:ext cx="3021210" cy="178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4" name="Google Shape;314;p36"/>
          <p:cNvSpPr txBox="1"/>
          <p:nvPr>
            <p:ph type="title"/>
          </p:nvPr>
        </p:nvSpPr>
        <p:spPr>
          <a:xfrm>
            <a:off x="439616" y="4257302"/>
            <a:ext cx="7460160" cy="620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screen Photo and Content - Orange" showMasterSp="0">
  <p:cSld name="Widescreen Photo and Content - Orange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7" name="Google Shape;317;p37"/>
          <p:cNvSpPr/>
          <p:nvPr>
            <p:ph idx="2" type="pic"/>
          </p:nvPr>
        </p:nvSpPr>
        <p:spPr>
          <a:xfrm>
            <a:off x="0" y="0"/>
            <a:ext cx="12201144" cy="39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18" name="Google Shape;318;p37"/>
          <p:cNvSpPr/>
          <p:nvPr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>
            <a:off x="8327571" y="3996332"/>
            <a:ext cx="396902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" name="Google Shape;320;p37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1" name="Google Shape;321;p37"/>
          <p:cNvSpPr txBox="1"/>
          <p:nvPr>
            <p:ph idx="1" type="body"/>
          </p:nvPr>
        </p:nvSpPr>
        <p:spPr>
          <a:xfrm>
            <a:off x="441325" y="5020235"/>
            <a:ext cx="7484969" cy="1277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2" name="Google Shape;322;p37"/>
          <p:cNvSpPr txBox="1"/>
          <p:nvPr>
            <p:ph idx="3" type="body"/>
          </p:nvPr>
        </p:nvSpPr>
        <p:spPr>
          <a:xfrm>
            <a:off x="8725647" y="4283175"/>
            <a:ext cx="3021210" cy="178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3" name="Google Shape;323;p37"/>
          <p:cNvSpPr txBox="1"/>
          <p:nvPr>
            <p:ph type="title"/>
          </p:nvPr>
        </p:nvSpPr>
        <p:spPr>
          <a:xfrm>
            <a:off x="439616" y="4257302"/>
            <a:ext cx="7460160" cy="620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idescreen Photo and Content - Purple" showMasterSp="0">
  <p:cSld name="Widescreen Photo and Content - Purple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6" name="Google Shape;326;p38"/>
          <p:cNvSpPr/>
          <p:nvPr>
            <p:ph idx="2" type="pic"/>
          </p:nvPr>
        </p:nvSpPr>
        <p:spPr>
          <a:xfrm>
            <a:off x="0" y="0"/>
            <a:ext cx="12201144" cy="39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7" name="Google Shape;327;p38"/>
          <p:cNvSpPr/>
          <p:nvPr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8" name="Google Shape;328;p38"/>
          <p:cNvCxnSpPr/>
          <p:nvPr/>
        </p:nvCxnSpPr>
        <p:spPr>
          <a:xfrm>
            <a:off x="8327571" y="3996332"/>
            <a:ext cx="396902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38"/>
          <p:cNvSpPr txBox="1"/>
          <p:nvPr/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0" name="Google Shape;330;p38"/>
          <p:cNvSpPr txBox="1"/>
          <p:nvPr>
            <p:ph idx="1" type="body"/>
          </p:nvPr>
        </p:nvSpPr>
        <p:spPr>
          <a:xfrm>
            <a:off x="441325" y="5020235"/>
            <a:ext cx="7484969" cy="1277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1" name="Google Shape;331;p38"/>
          <p:cNvSpPr txBox="1"/>
          <p:nvPr>
            <p:ph idx="3" type="body"/>
          </p:nvPr>
        </p:nvSpPr>
        <p:spPr>
          <a:xfrm>
            <a:off x="8725647" y="4283175"/>
            <a:ext cx="3021210" cy="1780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2" name="Google Shape;332;p38"/>
          <p:cNvSpPr txBox="1"/>
          <p:nvPr>
            <p:ph type="title"/>
          </p:nvPr>
        </p:nvSpPr>
        <p:spPr>
          <a:xfrm>
            <a:off x="439616" y="4257302"/>
            <a:ext cx="7460160" cy="6209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ith Sidebar Blue" showMasterSp="0">
  <p:cSld name="Title and Content with Sidebar Blu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5"/>
          <p:cNvSpPr/>
          <p:nvPr>
            <p:ph idx="2" type="pic"/>
          </p:nvPr>
        </p:nvSpPr>
        <p:spPr>
          <a:xfrm>
            <a:off x="8139004" y="3478265"/>
            <a:ext cx="4059936" cy="3379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439615" y="365126"/>
            <a:ext cx="7373425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39615" y="1468315"/>
            <a:ext cx="7373425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3" type="body"/>
          </p:nvPr>
        </p:nvSpPr>
        <p:spPr>
          <a:xfrm>
            <a:off x="8474075" y="735691"/>
            <a:ext cx="32750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42" name="Google Shape;42;p5"/>
          <p:cNvCxnSpPr/>
          <p:nvPr/>
        </p:nvCxnSpPr>
        <p:spPr>
          <a:xfrm>
            <a:off x="8132064" y="3462684"/>
            <a:ext cx="405847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2 Content">
  <p:cSld name="1_Title and 2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439615" y="1468315"/>
            <a:ext cx="564549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6"/>
          <p:cNvSpPr txBox="1"/>
          <p:nvPr>
            <p:ph idx="2" type="body"/>
          </p:nvPr>
        </p:nvSpPr>
        <p:spPr>
          <a:xfrm>
            <a:off x="6356579" y="1741488"/>
            <a:ext cx="5127625" cy="41798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ntent">
  <p:cSld name="Title and 2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439615" y="1468315"/>
            <a:ext cx="564549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"/>
          <p:cNvSpPr txBox="1"/>
          <p:nvPr>
            <p:ph idx="2" type="body"/>
          </p:nvPr>
        </p:nvSpPr>
        <p:spPr>
          <a:xfrm>
            <a:off x="6356579" y="1741488"/>
            <a:ext cx="5127625" cy="41798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with Title and Content A">
  <p:cSld name="Grid with Title and Content 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6389225" y="941061"/>
            <a:ext cx="5360229" cy="1586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137885" y="2437744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Google Shape;61;p8"/>
          <p:cNvSpPr/>
          <p:nvPr>
            <p:ph idx="2" type="pic"/>
          </p:nvPr>
        </p:nvSpPr>
        <p:spPr>
          <a:xfrm>
            <a:off x="725" y="-87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Google Shape;62;p8"/>
          <p:cNvSpPr/>
          <p:nvPr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8"/>
          <p:cNvSpPr txBox="1"/>
          <p:nvPr>
            <p:ph idx="3" type="body"/>
          </p:nvPr>
        </p:nvSpPr>
        <p:spPr>
          <a:xfrm>
            <a:off x="3155405" y="148258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8"/>
          <p:cNvSpPr/>
          <p:nvPr>
            <p:ph idx="4" type="pic"/>
          </p:nvPr>
        </p:nvSpPr>
        <p:spPr>
          <a:xfrm>
            <a:off x="3017409" y="228525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8"/>
          <p:cNvSpPr/>
          <p:nvPr>
            <p:ph idx="5" type="pic"/>
          </p:nvPr>
        </p:nvSpPr>
        <p:spPr>
          <a:xfrm>
            <a:off x="-111" y="4574940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8"/>
          <p:cNvSpPr txBox="1"/>
          <p:nvPr>
            <p:ph idx="6" type="body"/>
          </p:nvPr>
        </p:nvSpPr>
        <p:spPr>
          <a:xfrm>
            <a:off x="3154569" y="4720102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7" type="body"/>
          </p:nvPr>
        </p:nvSpPr>
        <p:spPr>
          <a:xfrm>
            <a:off x="6389225" y="2706995"/>
            <a:ext cx="5359863" cy="34967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with Title and Content C">
  <p:cSld name="Grid with Title and Content C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6034093" y="-2654"/>
            <a:ext cx="6157906" cy="686181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6389225" y="941061"/>
            <a:ext cx="5360229" cy="1586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37885" y="2437744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Google Shape;75;p9"/>
          <p:cNvSpPr/>
          <p:nvPr>
            <p:ph idx="2" type="pic"/>
          </p:nvPr>
        </p:nvSpPr>
        <p:spPr>
          <a:xfrm>
            <a:off x="725" y="-87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6" name="Google Shape;76;p9"/>
          <p:cNvSpPr/>
          <p:nvPr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9"/>
          <p:cNvSpPr txBox="1"/>
          <p:nvPr>
            <p:ph idx="3" type="body"/>
          </p:nvPr>
        </p:nvSpPr>
        <p:spPr>
          <a:xfrm>
            <a:off x="3155405" y="148258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Google Shape;78;p9"/>
          <p:cNvSpPr/>
          <p:nvPr>
            <p:ph idx="4" type="pic"/>
          </p:nvPr>
        </p:nvSpPr>
        <p:spPr>
          <a:xfrm>
            <a:off x="3017409" y="2285253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Google Shape;79;p9"/>
          <p:cNvSpPr/>
          <p:nvPr>
            <p:ph idx="5" type="pic"/>
          </p:nvPr>
        </p:nvSpPr>
        <p:spPr>
          <a:xfrm>
            <a:off x="-111" y="4574940"/>
            <a:ext cx="301752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Google Shape;80;p9"/>
          <p:cNvSpPr/>
          <p:nvPr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9"/>
          <p:cNvSpPr txBox="1"/>
          <p:nvPr>
            <p:ph idx="6" type="body"/>
          </p:nvPr>
        </p:nvSpPr>
        <p:spPr>
          <a:xfrm>
            <a:off x="3154569" y="4720102"/>
            <a:ext cx="2743200" cy="201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7" type="body"/>
          </p:nvPr>
        </p:nvSpPr>
        <p:spPr>
          <a:xfrm>
            <a:off x="6389225" y="2706995"/>
            <a:ext cx="5359863" cy="34967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3" name="Google Shape;8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Light Blue" showMasterSp="0">
  <p:cSld name="Section Divider - Light Blu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p10"/>
          <p:cNvSpPr/>
          <p:nvPr>
            <p:ph idx="2" type="pic"/>
          </p:nvPr>
        </p:nvSpPr>
        <p:spPr>
          <a:xfrm>
            <a:off x="7447280" y="3982720"/>
            <a:ext cx="4743253" cy="2875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557561" y="1573619"/>
            <a:ext cx="10319546" cy="20733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b="1" i="0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0"/>
          <p:cNvSpPr txBox="1"/>
          <p:nvPr>
            <p:ph idx="1" type="body"/>
          </p:nvPr>
        </p:nvSpPr>
        <p:spPr>
          <a:xfrm>
            <a:off x="557560" y="4426943"/>
            <a:ext cx="6332337" cy="19525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90" name="Google Shape;90;p10"/>
          <p:cNvCxnSpPr/>
          <p:nvPr/>
        </p:nvCxnSpPr>
        <p:spPr>
          <a:xfrm>
            <a:off x="-23025" y="3971701"/>
            <a:ext cx="121920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rownWhite.png" id="91" name="Google Shape;9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0326" y="277408"/>
            <a:ext cx="429740" cy="3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1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BIG.jpg"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630625" y="2469750"/>
            <a:ext cx="10869300" cy="19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r>
              <a:rPr lang="en-US" sz="5500"/>
              <a:t>Co-opting of #SaveTheChildren </a:t>
            </a:r>
            <a:endParaRPr sz="5500"/>
          </a:p>
        </p:txBody>
      </p:sp>
      <p:sp>
        <p:nvSpPr>
          <p:cNvPr id="338" name="Google Shape;338;p39"/>
          <p:cNvSpPr txBox="1"/>
          <p:nvPr>
            <p:ph idx="1" type="body"/>
          </p:nvPr>
        </p:nvSpPr>
        <p:spPr>
          <a:xfrm>
            <a:off x="630625" y="5016500"/>
            <a:ext cx="56778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Analysis on the systematic co-opting of the hashtag #SaveTheChildren for nefarious purposes by the group QAnon</a:t>
            </a:r>
            <a:endParaRPr b="0" i="0" sz="22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39"/>
          <p:cNvSpPr txBox="1"/>
          <p:nvPr>
            <p:ph idx="3" type="body"/>
          </p:nvPr>
        </p:nvSpPr>
        <p:spPr>
          <a:xfrm>
            <a:off x="9395125" y="690325"/>
            <a:ext cx="2104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November </a:t>
            </a:r>
            <a:r>
              <a:rPr lang="en-US"/>
              <a:t>1</a:t>
            </a:r>
            <a:r>
              <a:rPr b="0" i="0" lang="en-US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9, 20</a:t>
            </a:r>
            <a:r>
              <a:rPr lang="en-US"/>
              <a:t>20</a:t>
            </a:r>
            <a:endParaRPr b="0" i="0" sz="16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39"/>
          <p:cNvSpPr txBox="1"/>
          <p:nvPr>
            <p:ph idx="1" type="body"/>
          </p:nvPr>
        </p:nvSpPr>
        <p:spPr>
          <a:xfrm>
            <a:off x="7414225" y="5016500"/>
            <a:ext cx="4085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Presented by:</a:t>
            </a:r>
            <a:r>
              <a:rPr lang="en-US"/>
              <a:t> Udith Prabhu</a:t>
            </a:r>
            <a:endParaRPr/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Presented for:</a:t>
            </a:r>
            <a:r>
              <a:rPr lang="en-US"/>
              <a:t> CS795/895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Most of the pages were not archived properly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32" name="Google Shape;432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33" name="Google Shape;4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8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5" y="1701875"/>
            <a:ext cx="4968999" cy="297486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8"/>
          <p:cNvSpPr txBox="1"/>
          <p:nvPr/>
        </p:nvSpPr>
        <p:spPr>
          <a:xfrm>
            <a:off x="230225" y="4676729"/>
            <a:ext cx="4968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entury Gothic"/>
                <a:ea typeface="Century Gothic"/>
                <a:cs typeface="Century Gothic"/>
                <a:sym typeface="Century Gothic"/>
              </a:rPr>
              <a:t>https://web.archive.org/web/20200825004734/https://www.facebook.com/hashtag/savethechildren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7" name="Google Shape;4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255" y="2026175"/>
            <a:ext cx="6737641" cy="225210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 txBox="1"/>
          <p:nvPr/>
        </p:nvSpPr>
        <p:spPr>
          <a:xfrm>
            <a:off x="5199225" y="4278282"/>
            <a:ext cx="67377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entury Gothic"/>
                <a:ea typeface="Century Gothic"/>
                <a:cs typeface="Century Gothic"/>
                <a:sym typeface="Century Gothic"/>
              </a:rPr>
              <a:t>https://web.archive.org/web/20150529081102/https://www.facebook.com/hashtag/savethechildren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Only 2 </a:t>
            </a:r>
            <a:r>
              <a:rPr lang="en-US" sz="3000">
                <a:solidFill>
                  <a:schemeClr val="dk1"/>
                </a:solidFill>
              </a:rPr>
              <a:t>page</a:t>
            </a:r>
            <a:r>
              <a:rPr lang="en-US" sz="3000">
                <a:solidFill>
                  <a:schemeClr val="dk1"/>
                </a:solidFill>
              </a:rPr>
              <a:t>s from the archives had the correct content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45" name="Google Shape;44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9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7" name="Google Shape;4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51" y="1598750"/>
            <a:ext cx="5040859" cy="34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9"/>
          <p:cNvSpPr txBox="1"/>
          <p:nvPr/>
        </p:nvSpPr>
        <p:spPr>
          <a:xfrm>
            <a:off x="664025" y="5058845"/>
            <a:ext cx="45921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entury Gothic"/>
                <a:ea typeface="Century Gothic"/>
                <a:cs typeface="Century Gothic"/>
                <a:sym typeface="Century Gothic"/>
              </a:rPr>
              <a:t>http://archive.md/7I8hP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p49"/>
          <p:cNvSpPr txBox="1"/>
          <p:nvPr/>
        </p:nvSpPr>
        <p:spPr>
          <a:xfrm>
            <a:off x="5184095" y="5083450"/>
            <a:ext cx="68793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entury Gothic"/>
                <a:ea typeface="Century Gothic"/>
                <a:cs typeface="Century Gothic"/>
                <a:sym typeface="Century Gothic"/>
              </a:rPr>
              <a:t>http://wayback.archive-it.org/all/20140818093511/https://www.facebook.com/hashtag/savethechildren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0" name="Google Shape;4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937" y="1532550"/>
            <a:ext cx="4221622" cy="350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56" name="Google Shape;4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0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8" name="Google Shape;458;p50"/>
          <p:cNvSpPr txBox="1"/>
          <p:nvPr>
            <p:ph type="title"/>
          </p:nvPr>
        </p:nvSpPr>
        <p:spPr>
          <a:xfrm>
            <a:off x="3294600" y="2943300"/>
            <a:ext cx="56028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Hashtag Analysis - Instagram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Instagram prompts confirmation first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64" name="Google Shape;464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65" name="Google Shape;4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1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51"/>
          <p:cNvSpPr txBox="1"/>
          <p:nvPr/>
        </p:nvSpPr>
        <p:spPr>
          <a:xfrm>
            <a:off x="2940575" y="5218975"/>
            <a:ext cx="63078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entury Gothic"/>
                <a:ea typeface="Century Gothic"/>
                <a:cs typeface="Century Gothic"/>
                <a:sym typeface="Century Gothic"/>
              </a:rPr>
              <a:t>https://www.instagram.com/explore/tags/savethechildren/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8" name="Google Shape;4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00" y="1488926"/>
            <a:ext cx="5051480" cy="35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280" y="1488926"/>
            <a:ext cx="5763989" cy="357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Instagram scrapers do not give all the posts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75" name="Google Shape;475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76" name="Google Shape;4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52"/>
          <p:cNvSpPr txBox="1"/>
          <p:nvPr/>
        </p:nvSpPr>
        <p:spPr>
          <a:xfrm>
            <a:off x="1405050" y="1518175"/>
            <a:ext cx="8541900" cy="4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&gt; instaloader "#SaveTheChildren" --no-pictures --no-videos --no-video-thumbnails --no-compress-json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#savethechildren/2020-11-04_00-21-37_UTC_profile_pic.jpg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Retrieving pictures with hashtag #savethechildren...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  1] [HUMANITY 4 SALE Painting. Put…] json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  2] [Very impressive turnout for t…] json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  3] [Irei fazer uma bandeira igual…] json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  4] [#savethechildren #betheirvoic…] json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  5] [Don’t forget: While we are pl…] json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  6] [When your base consists of ha…] json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  7] [“I’m competitive, and I love …] json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[  8] [#savethechildren #voteblue #b…] json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Instagram page is only archived in the Internet Archive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84" name="Google Shape;484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85" name="Google Shape;48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3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7" name="Google Shape;487;p53"/>
          <p:cNvSpPr txBox="1"/>
          <p:nvPr/>
        </p:nvSpPr>
        <p:spPr>
          <a:xfrm>
            <a:off x="828900" y="2102700"/>
            <a:ext cx="102609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 Mono"/>
                <a:ea typeface="Roboto Mono"/>
                <a:cs typeface="Roboto Mono"/>
                <a:sym typeface="Roboto Mono"/>
              </a:rPr>
              <a:t>&gt; curl -s http://memgator.cs.odu.edu/timemap/link/https://www.instagram.com/explore/tags/savethechildren/ | grep datetime | awk '{print $1}' | awk -v FS=/ '{print $3}' | sort | uniq -c | sort -nr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 Mono"/>
                <a:ea typeface="Roboto Mono"/>
                <a:cs typeface="Roboto Mono"/>
                <a:sym typeface="Roboto Mono"/>
              </a:rPr>
              <a:t>  54 web.archive.org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Instagram page not archived recently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93" name="Google Shape;493;p5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94" name="Google Shape;49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6" name="Google Shape;49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13" y="1561288"/>
            <a:ext cx="10666824" cy="335392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4"/>
          <p:cNvSpPr txBox="1"/>
          <p:nvPr/>
        </p:nvSpPr>
        <p:spPr>
          <a:xfrm>
            <a:off x="488600" y="4914838"/>
            <a:ext cx="10914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http://web.archive.org/web/*/https://www.instagram.com/explore/tags/savethechildren/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Instagram page not archived </a:t>
            </a:r>
            <a:r>
              <a:rPr lang="en-US" sz="2800">
                <a:solidFill>
                  <a:schemeClr val="dk1"/>
                </a:solidFill>
              </a:rPr>
              <a:t>completely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503" name="Google Shape;503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04" name="Google Shape;50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5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6" name="Google Shape;506;p55"/>
          <p:cNvSpPr txBox="1"/>
          <p:nvPr/>
        </p:nvSpPr>
        <p:spPr>
          <a:xfrm>
            <a:off x="488600" y="4914838"/>
            <a:ext cx="10914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http://web.archive.org/web/20160527085024if_/https://www.instagram.com/explore/tags/savetheChildren/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7" name="Google Shape;50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1625" y="1488926"/>
            <a:ext cx="6268548" cy="327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13" name="Google Shape;51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6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p56"/>
          <p:cNvSpPr txBox="1"/>
          <p:nvPr>
            <p:ph type="title"/>
          </p:nvPr>
        </p:nvSpPr>
        <p:spPr>
          <a:xfrm>
            <a:off x="3294600" y="2943300"/>
            <a:ext cx="56028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Hashtag Analysis - Twitter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#SaveTheChildren has been de-indexed on Twitter</a:t>
            </a:r>
            <a:endParaRPr sz="3000"/>
          </a:p>
        </p:txBody>
      </p:sp>
      <p:sp>
        <p:nvSpPr>
          <p:cNvPr id="521" name="Google Shape;521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22" name="Google Shape;52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7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4" name="Google Shape;524;p57"/>
          <p:cNvSpPr txBox="1"/>
          <p:nvPr/>
        </p:nvSpPr>
        <p:spPr>
          <a:xfrm>
            <a:off x="2088800" y="5499400"/>
            <a:ext cx="7174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https://twitter.com/search?q=%23SaveTheChildren&amp;src=typed_query&amp;f=live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5" name="Google Shape;5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538" y="1641326"/>
            <a:ext cx="4402916" cy="3858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>
                <a:solidFill>
                  <a:schemeClr val="dk1"/>
                </a:solidFill>
              </a:rPr>
              <a:t>News</a:t>
            </a:r>
            <a:r>
              <a:rPr lang="en-US">
                <a:solidFill>
                  <a:schemeClr val="dk1"/>
                </a:solidFill>
              </a:rPr>
              <a:t> on </a:t>
            </a:r>
            <a:r>
              <a:rPr lang="en-US">
                <a:solidFill>
                  <a:schemeClr val="dk1"/>
                </a:solidFill>
              </a:rPr>
              <a:t>which the presentation is based</a:t>
            </a:r>
            <a:endParaRPr/>
          </a:p>
        </p:txBody>
      </p:sp>
      <p:sp>
        <p:nvSpPr>
          <p:cNvPr id="346" name="Google Shape;346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347" name="Google Shape;3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50" y="1488825"/>
            <a:ext cx="5921184" cy="22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0"/>
          <p:cNvSpPr txBox="1"/>
          <p:nvPr/>
        </p:nvSpPr>
        <p:spPr>
          <a:xfrm>
            <a:off x="239650" y="3741375"/>
            <a:ext cx="60693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entury Gothic"/>
                <a:ea typeface="Century Gothic"/>
                <a:cs typeface="Century Gothic"/>
                <a:sym typeface="Century Gothic"/>
              </a:rPr>
              <a:t>https://www.nytimes.com/2020/08/12/technology/qanon-save-the-children-trafficking.html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975" y="1712685"/>
            <a:ext cx="5633300" cy="195888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 txBox="1"/>
          <p:nvPr/>
        </p:nvSpPr>
        <p:spPr>
          <a:xfrm>
            <a:off x="6451975" y="3761775"/>
            <a:ext cx="5633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Century Gothic"/>
                <a:ea typeface="Century Gothic"/>
                <a:cs typeface="Century Gothic"/>
                <a:sym typeface="Century Gothic"/>
              </a:rPr>
              <a:t>https://apnews.com/article/election-2020-donald-trump-child-trafficking-illinois-morris-aab978bb7e9b89cd2cea151ca13421a0</a:t>
            </a:r>
            <a:endParaRPr sz="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675" y="4204863"/>
            <a:ext cx="9887184" cy="170838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3413563" y="5995750"/>
            <a:ext cx="56334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entury Gothic"/>
                <a:ea typeface="Century Gothic"/>
                <a:cs typeface="Century Gothic"/>
                <a:sym typeface="Century Gothic"/>
              </a:rPr>
              <a:t>https://the1a.org/segments/qanon-save-children-facebook/</a:t>
            </a:r>
            <a:endParaRPr sz="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40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No tweets displayed for the hashtag</a:t>
            </a:r>
            <a:endParaRPr sz="3000"/>
          </a:p>
        </p:txBody>
      </p:sp>
      <p:sp>
        <p:nvSpPr>
          <p:cNvPr id="531" name="Google Shape;531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32" name="Google Shape;53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8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4" name="Google Shape;53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913" y="1358600"/>
            <a:ext cx="7174174" cy="4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2088800" y="5499400"/>
            <a:ext cx="7174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https://twitter.com/search?q=%23SaveTheChildren&amp;src=typed_query&amp;f=live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User search is correctly displaying the results</a:t>
            </a:r>
            <a:endParaRPr sz="3000"/>
          </a:p>
        </p:txBody>
      </p:sp>
      <p:sp>
        <p:nvSpPr>
          <p:cNvPr id="541" name="Google Shape;541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42" name="Google Shape;5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9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4" name="Google Shape;544;p59"/>
          <p:cNvSpPr txBox="1"/>
          <p:nvPr/>
        </p:nvSpPr>
        <p:spPr>
          <a:xfrm>
            <a:off x="2088800" y="5499400"/>
            <a:ext cx="7174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https://twitter.com/search?q=%23SaveTheChildren&amp;src=typed_query&amp;f=live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5" name="Google Shape;54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188" y="1499964"/>
            <a:ext cx="5267417" cy="38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Pre </a:t>
            </a:r>
            <a:r>
              <a:rPr lang="en-US" sz="3000">
                <a:solidFill>
                  <a:schemeClr val="dk1"/>
                </a:solidFill>
              </a:rPr>
              <a:t>vs</a:t>
            </a:r>
            <a:r>
              <a:rPr lang="en-US" sz="3000">
                <a:solidFill>
                  <a:schemeClr val="dk1"/>
                </a:solidFill>
              </a:rPr>
              <a:t>.</a:t>
            </a:r>
            <a:r>
              <a:rPr lang="en-US" sz="3000">
                <a:solidFill>
                  <a:schemeClr val="dk1"/>
                </a:solidFill>
              </a:rPr>
              <a:t> Post ban</a:t>
            </a:r>
            <a:endParaRPr sz="3000"/>
          </a:p>
        </p:txBody>
      </p:sp>
      <p:sp>
        <p:nvSpPr>
          <p:cNvPr id="551" name="Google Shape;551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52" name="Google Shape;55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0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4" name="Google Shape;5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25" y="1336526"/>
            <a:ext cx="4320450" cy="473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3750" y="1336526"/>
            <a:ext cx="7127126" cy="405106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0"/>
          <p:cNvSpPr txBox="1"/>
          <p:nvPr/>
        </p:nvSpPr>
        <p:spPr>
          <a:xfrm>
            <a:off x="4999525" y="5575400"/>
            <a:ext cx="7031400" cy="4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(LEFT) http://web.archive.org/web/20150823034344/https://twitter.com/search?q=%23SaveTheChildren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(TOP) http://web.archive.org/web/20200801114556/https://twitter.com/search?q=%23SaveTheChildren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Both official and unofficial </a:t>
            </a:r>
            <a:r>
              <a:rPr lang="en-US" sz="2800">
                <a:solidFill>
                  <a:schemeClr val="dk1"/>
                </a:solidFill>
              </a:rPr>
              <a:t>scraping</a:t>
            </a:r>
            <a:r>
              <a:rPr lang="en-US" sz="2800">
                <a:solidFill>
                  <a:schemeClr val="dk1"/>
                </a:solidFill>
              </a:rPr>
              <a:t> methods do not give results</a:t>
            </a:r>
            <a:endParaRPr sz="2800"/>
          </a:p>
        </p:txBody>
      </p:sp>
      <p:sp>
        <p:nvSpPr>
          <p:cNvPr id="562" name="Google Shape;562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63" name="Google Shape;5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1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5" name="Google Shape;565;p61"/>
          <p:cNvSpPr txBox="1"/>
          <p:nvPr/>
        </p:nvSpPr>
        <p:spPr>
          <a:xfrm>
            <a:off x="439625" y="1914725"/>
            <a:ext cx="5025600" cy="41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import tweepy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consumer_key = ''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consumer_secret = ''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access_token = ''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access_token_secret = ''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auth = tweepy.OAuthHandler(consumer_key, consumer_secret)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auth.set_access_token(access_token, access_token_secret)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api = tweepy.API(auth,wait_on_rate_limit=True)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 = len(</a:t>
            </a: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tweepy.Cursor(api.search,q="#SaveTheChildren").items())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print(c)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 0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6" name="Google Shape;566;p61"/>
          <p:cNvSpPr txBox="1"/>
          <p:nvPr/>
        </p:nvSpPr>
        <p:spPr>
          <a:xfrm>
            <a:off x="6326350" y="1914725"/>
            <a:ext cx="5025600" cy="4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import twint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config = twint.Config()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config.Search = “#SaveTheChildren”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config.Hide_output = True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config.Pandas = True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twint.run.Search(config)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df = twint.storage.panda.Tweet_df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print(df.shape[0])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92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&gt; 0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7" name="Google Shape;567;p61"/>
          <p:cNvSpPr txBox="1"/>
          <p:nvPr/>
        </p:nvSpPr>
        <p:spPr>
          <a:xfrm>
            <a:off x="439625" y="1336525"/>
            <a:ext cx="5025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Official Method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8" name="Google Shape;568;p61"/>
          <p:cNvSpPr txBox="1"/>
          <p:nvPr/>
        </p:nvSpPr>
        <p:spPr>
          <a:xfrm>
            <a:off x="6455350" y="1336525"/>
            <a:ext cx="5025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Unofficial Method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2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Internet Archive and Archive-IT have most number of mementos for Twitter hashtag #SaveTheChildren</a:t>
            </a:r>
            <a:endParaRPr sz="2800"/>
          </a:p>
        </p:txBody>
      </p:sp>
      <p:sp>
        <p:nvSpPr>
          <p:cNvPr id="574" name="Google Shape;574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75" name="Google Shape;5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2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7" name="Google Shape;577;p62"/>
          <p:cNvSpPr txBox="1"/>
          <p:nvPr/>
        </p:nvSpPr>
        <p:spPr>
          <a:xfrm>
            <a:off x="612425" y="2111550"/>
            <a:ext cx="104178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&gt; curl -s http://memgator.cs.odu.edu/timemap/link/https://www.twitter.com/hashtag/savethechildren | grep datetime | awk '{print $1}' | awk -v FS=/ '{print $3}' | sort | uniq -c | sort -nr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39 web.archive.org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23 wayback.archive-it.org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5 www.webarchive.org.uk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1 webarchive.loc.gov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3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1194 mementos of the Twitter search found </a:t>
            </a:r>
            <a:r>
              <a:rPr lang="en-US" sz="2800">
                <a:solidFill>
                  <a:schemeClr val="dk1"/>
                </a:solidFill>
              </a:rPr>
              <a:t>using memento and </a:t>
            </a:r>
            <a:r>
              <a:rPr lang="en-US" sz="2800">
                <a:solidFill>
                  <a:schemeClr val="dk1"/>
                </a:solidFill>
              </a:rPr>
              <a:t>CDX API search</a:t>
            </a:r>
            <a:r>
              <a:rPr lang="en-US" sz="2800">
                <a:solidFill>
                  <a:schemeClr val="dk1"/>
                </a:solidFill>
              </a:rPr>
              <a:t> on the Internet Archive and Archive-IT</a:t>
            </a:r>
            <a:endParaRPr sz="2800"/>
          </a:p>
        </p:txBody>
      </p:sp>
      <p:sp>
        <p:nvSpPr>
          <p:cNvPr id="583" name="Google Shape;583;p6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84" name="Google Shape;5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3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439625" y="1622950"/>
            <a:ext cx="11038200" cy="4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curl -s http://memgator.cs.odu.edu/timemap/link/https://www.twitter.com/hashtag/savethechildren* | grep datetime | awk '{print $1}' | awk '{print substr($0, 2, length($0)-3)}' &gt; urls.txt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curl -s "http://web.archive.org/cdx/search/cdx?url=https://www.twitter.com/hashtag/savethechildren&amp;matchType=prefix" | awk '{print "http://web.archive.org/web/" $2 "/" $3}' &gt;&gt; urls.txt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cat urls.txt | wc -l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    1194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cat urls.txt | head -n 5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https://wayback.archive-it.org/all/20140603145110/https://twitter.com/hashtag/SavetheChildrenEast?src=hash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https://wayback.archive-it.org/all/20140603145111/https://twitter.com/hashtag/SavetheChildrenEast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https://www.webarchive.org.uk/wayback/archive/20140616021825mp_/https://twitter.com/hashtag/savethechildren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https://wayback.archive-it.org/all/20140703172422/https://twitter.com/hashtag/SaveTheChildren?src=hash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https://wayback.archive-it.org/all/20140703172424/https://twitter.com/hashtag/savethechildren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7009</a:t>
            </a:r>
            <a:r>
              <a:rPr lang="en-US" sz="2800">
                <a:solidFill>
                  <a:schemeClr val="dk1"/>
                </a:solidFill>
              </a:rPr>
              <a:t> tweets found in the archived pages</a:t>
            </a:r>
            <a:endParaRPr sz="2800"/>
          </a:p>
        </p:txBody>
      </p:sp>
      <p:sp>
        <p:nvSpPr>
          <p:cNvPr id="592" name="Google Shape;592;p6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593" name="Google Shape;59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4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5" name="Google Shape;595;p64"/>
          <p:cNvSpPr txBox="1"/>
          <p:nvPr/>
        </p:nvSpPr>
        <p:spPr>
          <a:xfrm>
            <a:off x="1224875" y="1665125"/>
            <a:ext cx="9192900" cy="4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python3 getTweets urls.txt &gt; prettyPrintedTweets.txt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cat </a:t>
            </a: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prettyPrintedTweets.txt | head -n 5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marina_saniram : Slavyansk kids escape to Russia from Kiev’s shelling  http://rt.com/ne..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marina_saniram : #Slavyansk  Night in the basement pic.twitter.com/KVHf1QUykh #SaveDonb..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marina_saniram : Slavyansk kids escape to Russia from Kiev’s shelling  http://rt.com/ne..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marina_saniram : #Slavyansk  Night in the basement pic.twitter.com/KVHf1QUykh #SaveDonb..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PaganSoul366 : This isn't about immigration...This is about refugees!  #SaveTheChildr..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JolieSchwarz : Wishing this http://goo.gl/OIg5OD  for all mothers escaping violence a..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erazo_ruth : "Just because it isn't happening here doesn't mean it isn't happening...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stc_de : Heute ist @SozialerTag! Gefördert wird unter anderem ein #Savethechild..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KarisBoyne : That guilty feeling in the pit of your stomach you get when an ad for 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IliasBey : Twitter / IliasBey: #Savethechildren #Empowertheyouth ... http://fb.me..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cat prettyPrintedTweets.txt | wc -l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    7009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1232 unique users</a:t>
            </a:r>
            <a:endParaRPr sz="2800"/>
          </a:p>
        </p:txBody>
      </p:sp>
      <p:sp>
        <p:nvSpPr>
          <p:cNvPr id="601" name="Google Shape;601;p6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602" name="Google Shape;6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65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4" name="Google Shape;604;p65"/>
          <p:cNvSpPr txBox="1"/>
          <p:nvPr/>
        </p:nvSpPr>
        <p:spPr>
          <a:xfrm>
            <a:off x="1224875" y="2184900"/>
            <a:ext cx="9192900" cy="3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</a:t>
            </a: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cat prettyPrintedTweets.txt | awk ‘{ print $1 }’ | sort | uniq | wc -l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    1232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 cat prettyPrintedTweets.txt | awk ‘{ print $1 }’ | sort | uniq | head -n 5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01nv1s1ble1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10Hercules10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10thAmendment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15minutosnews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1957_Tintin_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6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10 accounts that most tweeted the hashtag</a:t>
            </a:r>
            <a:endParaRPr sz="2800"/>
          </a:p>
        </p:txBody>
      </p:sp>
      <p:sp>
        <p:nvSpPr>
          <p:cNvPr id="610" name="Google Shape;610;p6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611" name="Google Shape;61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6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3" name="Google Shape;613;p66"/>
          <p:cNvSpPr txBox="1"/>
          <p:nvPr/>
        </p:nvSpPr>
        <p:spPr>
          <a:xfrm>
            <a:off x="439625" y="1985700"/>
            <a:ext cx="10912200" cy="28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cat prettyPrintedTweets.txt | awk ‘{ print $1 }’ | sort | </a:t>
            </a: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uniq -c | sort -nr | head -n 10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141  StopTrump2020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98   SMonitors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92   Khaleesi1021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90   Cornishview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88   RevJJackson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60   Socratic1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60   LakotaMan1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59   SaveChildrenPE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58   Helenhs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57   prayingmedic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7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600">
                <a:solidFill>
                  <a:schemeClr val="dk1"/>
                </a:solidFill>
              </a:rPr>
              <a:t>Botometer </a:t>
            </a:r>
            <a:r>
              <a:rPr lang="en-US" sz="2600">
                <a:solidFill>
                  <a:schemeClr val="dk1"/>
                </a:solidFill>
              </a:rPr>
              <a:t>report</a:t>
            </a:r>
            <a:r>
              <a:rPr lang="en-US" sz="2600">
                <a:solidFill>
                  <a:schemeClr val="dk1"/>
                </a:solidFill>
              </a:rPr>
              <a:t> for one of the accounts</a:t>
            </a:r>
            <a:endParaRPr sz="2600"/>
          </a:p>
        </p:txBody>
      </p:sp>
      <p:sp>
        <p:nvSpPr>
          <p:cNvPr id="619" name="Google Shape;619;p6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620" name="Google Shape;62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7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2" name="Google Shape;62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025" y="2000450"/>
            <a:ext cx="8898101" cy="2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7"/>
          <p:cNvSpPr txBox="1"/>
          <p:nvPr/>
        </p:nvSpPr>
        <p:spPr>
          <a:xfrm>
            <a:off x="1265075" y="4974025"/>
            <a:ext cx="88980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https://botometer.osome.iu.edu/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‘Save the Children’ is a leading humanitarian organization</a:t>
            </a:r>
            <a:endParaRPr sz="3000"/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361" name="Google Shape;3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75" y="2147811"/>
            <a:ext cx="5730424" cy="25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/>
        </p:nvSpPr>
        <p:spPr>
          <a:xfrm>
            <a:off x="283275" y="4781400"/>
            <a:ext cx="5730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https://www.savethechildren.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org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/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6857975" y="2329650"/>
            <a:ext cx="4659300" cy="21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Found by Eglantyne Jebb and her sister Dorothy Buxton.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Was established in the UK in 1919, after World War 1.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Works in around 117 countries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Aim of the NGO is to gain more rights for young people.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7521125" y="4710175"/>
            <a:ext cx="32109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https://www.savethechildren.net/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https://en.wikipedia.org/wiki/Save_the_Children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8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600">
                <a:solidFill>
                  <a:schemeClr val="dk1"/>
                </a:solidFill>
              </a:rPr>
              <a:t>2 of the accounts are most likely bots and 1 account is suspended</a:t>
            </a:r>
            <a:endParaRPr sz="2600"/>
          </a:p>
        </p:txBody>
      </p:sp>
      <p:sp>
        <p:nvSpPr>
          <p:cNvPr id="629" name="Google Shape;629;p6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630" name="Google Shape;63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8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632" name="Google Shape;632;p68"/>
          <p:cNvGraphicFramePr/>
          <p:nvPr/>
        </p:nvGraphicFramePr>
        <p:xfrm>
          <a:off x="952500" y="133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{49905287-DAEC-40F2-8489-886E0C9C6DF7}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User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Bot Rating ( Out of 5 )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Note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StopTrump2020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6AA84F"/>
                          </a:solidFill>
                        </a:rPr>
                        <a:t>1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SMonitors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6AA84F"/>
                          </a:solidFill>
                        </a:rPr>
                        <a:t>0.7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Khaleesi1021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Account Suspended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Cornishview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6AA84F"/>
                          </a:solidFill>
                        </a:rPr>
                        <a:t>0.6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RevJJackson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6AA84F"/>
                          </a:solidFill>
                        </a:rPr>
                        <a:t>1.8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Verified Account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Socratic1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C0000"/>
                          </a:solidFill>
                        </a:rPr>
                        <a:t>4.6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Most likely a bot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LakotaMan1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6AA84F"/>
                          </a:solidFill>
                        </a:rPr>
                        <a:t>0.2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SaveChildrenPE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6AA84F"/>
                          </a:solidFill>
                        </a:rPr>
                        <a:t>2.3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Verified Account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Helenhs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CC0000"/>
                          </a:solidFill>
                        </a:rPr>
                        <a:t>4.4</a:t>
                      </a:r>
                      <a:endParaRPr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Most likely a bot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prayingmedic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6AA84F"/>
                          </a:solidFill>
                        </a:rPr>
                        <a:t>2</a:t>
                      </a:r>
                      <a:endParaRPr>
                        <a:solidFill>
                          <a:srgbClr val="6AA84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9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Malicious hashtags started accompanying #savethechildren from as early as 2017 </a:t>
            </a:r>
            <a:endParaRPr sz="2800"/>
          </a:p>
        </p:txBody>
      </p:sp>
      <p:sp>
        <p:nvSpPr>
          <p:cNvPr id="638" name="Google Shape;638;p6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639" name="Google Shape;63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9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41" name="Google Shape;64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688" y="1336525"/>
            <a:ext cx="6131267" cy="501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0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Unrelated users were tagged to the tweets</a:t>
            </a:r>
            <a:endParaRPr sz="2800"/>
          </a:p>
        </p:txBody>
      </p:sp>
      <p:sp>
        <p:nvSpPr>
          <p:cNvPr id="647" name="Google Shape;647;p7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648" name="Google Shape;64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0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50" name="Google Shape;6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0088" y="1336525"/>
            <a:ext cx="5682487" cy="501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1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Suspicious increase of tweets in Spanish and Italian around 2017</a:t>
            </a:r>
            <a:endParaRPr sz="2800"/>
          </a:p>
        </p:txBody>
      </p:sp>
      <p:sp>
        <p:nvSpPr>
          <p:cNvPr id="656" name="Google Shape;656;p7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657" name="Google Shape;65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71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59" name="Google Shape;65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475" y="1336525"/>
            <a:ext cx="5821169" cy="501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Minimal increase in Bot activity around 2017</a:t>
            </a:r>
            <a:endParaRPr sz="2800"/>
          </a:p>
        </p:txBody>
      </p:sp>
      <p:sp>
        <p:nvSpPr>
          <p:cNvPr id="665" name="Google Shape;665;p7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666" name="Google Shape;66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2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68" name="Google Shape;66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200" y="1336525"/>
            <a:ext cx="5835596" cy="50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3"/>
          <p:cNvSpPr txBox="1"/>
          <p:nvPr>
            <p:ph type="title"/>
          </p:nvPr>
        </p:nvSpPr>
        <p:spPr>
          <a:xfrm>
            <a:off x="439625" y="365125"/>
            <a:ext cx="107634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Key Takeaways</a:t>
            </a:r>
            <a:endParaRPr sz="2800"/>
          </a:p>
        </p:txBody>
      </p:sp>
      <p:sp>
        <p:nvSpPr>
          <p:cNvPr id="674" name="Google Shape;674;p7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675" name="Google Shape;67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3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7" name="Google Shape;677;p73"/>
          <p:cNvSpPr txBox="1"/>
          <p:nvPr/>
        </p:nvSpPr>
        <p:spPr>
          <a:xfrm>
            <a:off x="439625" y="1401150"/>
            <a:ext cx="10912500" cy="40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The hashtag #SaveTheChildren was co-opted by a domestic terrorist group known as QAnon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Multiple social networking sites have worked to prevent the spread of misinformation from this group.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This ban was brought about only recently, between August 15 and October 29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Archives show us that the co-opting might have had pre-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planning as we 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see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an increase in spurious activities surround the hashtag around the beginning of 2017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The attack in 2017 involved 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non-English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accounts. This might have been done to avoid scrutiny.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Bots might not have played an important role in the 2017 attack as there was no sudden increase in bot activity.</a:t>
            </a: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QAnon is </a:t>
            </a:r>
            <a:r>
              <a:rPr lang="en-US" sz="3000">
                <a:solidFill>
                  <a:schemeClr val="dk1"/>
                </a:solidFill>
              </a:rPr>
              <a:t>a</a:t>
            </a:r>
            <a:r>
              <a:rPr lang="en-US" sz="3000">
                <a:solidFill>
                  <a:schemeClr val="dk1"/>
                </a:solidFill>
              </a:rPr>
              <a:t>n</a:t>
            </a:r>
            <a:r>
              <a:rPr lang="en-US" sz="3000">
                <a:solidFill>
                  <a:schemeClr val="dk1"/>
                </a:solidFill>
              </a:rPr>
              <a:t> extreme right </a:t>
            </a:r>
            <a:r>
              <a:rPr lang="en-US" sz="3000">
                <a:solidFill>
                  <a:schemeClr val="dk1"/>
                </a:solidFill>
              </a:rPr>
              <a:t>conspiracy</a:t>
            </a:r>
            <a:r>
              <a:rPr lang="en-US" sz="3000">
                <a:solidFill>
                  <a:schemeClr val="dk1"/>
                </a:solidFill>
              </a:rPr>
              <a:t> theorists group</a:t>
            </a:r>
            <a:endParaRPr sz="3000"/>
          </a:p>
        </p:txBody>
      </p:sp>
      <p:sp>
        <p:nvSpPr>
          <p:cNvPr id="372" name="Google Shape;372;p4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373" name="Google Shape;37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1439650" y="5017000"/>
            <a:ext cx="31149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https://www.nbcnews.com/tech/tech-news/what-qanon-guide-conspiracy-theory-taking-hold-among-trump-supporters-n897271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6805650" y="1805700"/>
            <a:ext cx="4659300" cy="32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 group alleges that a cabal of Satan-worshipers is running a global child sex-trafficking ring.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 “cabal” is also allegedly plotting against President Donald Trump.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“Q” claims to be a high level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government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official with Q clearance level.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 FBI has identified QAnon as a potential domestic terrorist threat.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7529850" y="5017000"/>
            <a:ext cx="32109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https://en.wikipedia.org/wiki/QAnon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525" y="1805701"/>
            <a:ext cx="4709169" cy="314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SaveTheChildren group released a statement after the co-opting of the hashtag by QAnon</a:t>
            </a:r>
            <a:endParaRPr sz="3000"/>
          </a:p>
        </p:txBody>
      </p:sp>
      <p:sp>
        <p:nvSpPr>
          <p:cNvPr id="384" name="Google Shape;384;p4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385" name="Google Shape;3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288" y="1367063"/>
            <a:ext cx="8409426" cy="44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 txBox="1"/>
          <p:nvPr/>
        </p:nvSpPr>
        <p:spPr>
          <a:xfrm>
            <a:off x="1693775" y="5880775"/>
            <a:ext cx="88014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entury Gothic"/>
                <a:ea typeface="Century Gothic"/>
                <a:cs typeface="Century Gothic"/>
                <a:sym typeface="Century Gothic"/>
              </a:rPr>
              <a:t>https://www.savethechildren.org/us/about-us/media-and-news/2020-press-releases/save-the-children-statement-on-use-of-its-name-in-unaffiliated-c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394" name="Google Shape;39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6" name="Google Shape;396;p44"/>
          <p:cNvSpPr txBox="1"/>
          <p:nvPr>
            <p:ph type="title"/>
          </p:nvPr>
        </p:nvSpPr>
        <p:spPr>
          <a:xfrm>
            <a:off x="3244495" y="2943300"/>
            <a:ext cx="57030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Hashtag Analysis - Facebook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Facebook displays an info box to stop spread of misinformation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03" name="Google Shape;4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5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5" name="Google Shape;4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325" y="1473262"/>
            <a:ext cx="7187347" cy="391148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/>
        </p:nvSpPr>
        <p:spPr>
          <a:xfrm>
            <a:off x="2082350" y="5384750"/>
            <a:ext cx="71874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entury Gothic"/>
                <a:ea typeface="Century Gothic"/>
                <a:cs typeface="Century Gothic"/>
                <a:sym typeface="Century Gothic"/>
              </a:rPr>
              <a:t>https://www.facebook.com/hashtag/savethechildren</a:t>
            </a:r>
            <a:endParaRPr sz="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>
                <a:solidFill>
                  <a:schemeClr val="dk1"/>
                </a:solidFill>
              </a:rPr>
              <a:t>Facebook APIs only provide recent </a:t>
            </a:r>
            <a:r>
              <a:rPr lang="en-US" sz="2800">
                <a:solidFill>
                  <a:schemeClr val="dk1"/>
                </a:solidFill>
              </a:rPr>
              <a:t>posts</a:t>
            </a:r>
            <a:r>
              <a:rPr lang="en-US" sz="2800">
                <a:solidFill>
                  <a:schemeClr val="dk1"/>
                </a:solidFill>
              </a:rPr>
              <a:t> data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12" name="Google Shape;412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13" name="Google Shape;4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6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625" y="1336525"/>
            <a:ext cx="4413796" cy="391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717" y="1336525"/>
            <a:ext cx="6785883" cy="39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6"/>
          <p:cNvSpPr txBox="1"/>
          <p:nvPr/>
        </p:nvSpPr>
        <p:spPr>
          <a:xfrm>
            <a:off x="439625" y="5523050"/>
            <a:ext cx="11600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entury Gothic"/>
                <a:ea typeface="Century Gothic"/>
                <a:cs typeface="Century Gothic"/>
                <a:sym typeface="Century Gothic"/>
              </a:rPr>
              <a:t>https://</a:t>
            </a:r>
            <a:r>
              <a:rPr lang="en-US" sz="1100">
                <a:latin typeface="Century Gothic"/>
                <a:ea typeface="Century Gothic"/>
                <a:cs typeface="Century Gothic"/>
                <a:sym typeface="Century Gothic"/>
              </a:rPr>
              <a:t>developers</a:t>
            </a:r>
            <a:r>
              <a:rPr lang="en-US" sz="1100">
                <a:latin typeface="Century Gothic"/>
                <a:ea typeface="Century Gothic"/>
                <a:cs typeface="Century Gothic"/>
                <a:sym typeface="Century Gothic"/>
              </a:rPr>
              <a:t>.facebook.com/support/bugs/1838195226492053/</a:t>
            </a:r>
            <a:endParaRPr sz="1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>
                <a:solidFill>
                  <a:schemeClr val="dk1"/>
                </a:solidFill>
              </a:rPr>
              <a:t>8 mementos found for the hashtag search on Facebook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423" name="Google Shape;423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CrownBIG.jpg" id="424" name="Google Shape;42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1954" y="215128"/>
            <a:ext cx="584998" cy="46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/>
        </p:nvSpPr>
        <p:spPr>
          <a:xfrm>
            <a:off x="0" y="6379463"/>
            <a:ext cx="11352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         CS895				     “Co-opting of #SaveTheChildren” a study by Udith Prabhu			            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584600" y="1849750"/>
            <a:ext cx="104178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&gt; curl -s http://memgator.cs.odu.edu/timemap/link/https://www.facebook.com/hashtag/savethechildren | grep datetime | awk '{print $1}' | awk -v FS=/ '{print $3}' | sort | uniq -c | sort -nr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5 web.archive.org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2 archive.md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1 wayback.archive-it.org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U Grid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